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0" r:id="rId2"/>
    <p:sldId id="258" r:id="rId3"/>
    <p:sldId id="264" r:id="rId4"/>
    <p:sldId id="262" r:id="rId5"/>
    <p:sldId id="271" r:id="rId6"/>
    <p:sldId id="272" r:id="rId7"/>
    <p:sldId id="270" r:id="rId8"/>
    <p:sldId id="275" r:id="rId9"/>
    <p:sldId id="267" r:id="rId10"/>
    <p:sldId id="274" r:id="rId1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0FF"/>
    <a:srgbClr val="FF85FF"/>
    <a:srgbClr val="069C4B"/>
    <a:srgbClr val="009D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664F90-A6EF-DE42-81D1-D34BF0B4B4A1}" v="197" dt="2021-05-09T18:31:30.6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5717"/>
  </p:normalViewPr>
  <p:slideViewPr>
    <p:cSldViewPr snapToGrid="0">
      <p:cViewPr varScale="1">
        <p:scale>
          <a:sx n="106" d="100"/>
          <a:sy n="106" d="100"/>
        </p:scale>
        <p:origin x="8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99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rinka Jurčević" userId="0b24b88d-47f3-4db2-ad81-ac8a28adbcb8" providerId="ADAL" clId="{FA664F90-A6EF-DE42-81D1-D34BF0B4B4A1}"/>
    <pc:docChg chg="modSld">
      <pc:chgData name="Zrinka Jurčević" userId="0b24b88d-47f3-4db2-ad81-ac8a28adbcb8" providerId="ADAL" clId="{FA664F90-A6EF-DE42-81D1-D34BF0B4B4A1}" dt="2021-05-09T18:31:30.633" v="2" actId="20577"/>
      <pc:docMkLst>
        <pc:docMk/>
      </pc:docMkLst>
      <pc:sldChg chg="modSp mod">
        <pc:chgData name="Zrinka Jurčević" userId="0b24b88d-47f3-4db2-ad81-ac8a28adbcb8" providerId="ADAL" clId="{FA664F90-A6EF-DE42-81D1-D34BF0B4B4A1}" dt="2021-05-09T18:30:20.105" v="0" actId="1076"/>
        <pc:sldMkLst>
          <pc:docMk/>
          <pc:sldMk cId="2961379838" sldId="258"/>
        </pc:sldMkLst>
        <pc:spChg chg="mod">
          <ac:chgData name="Zrinka Jurčević" userId="0b24b88d-47f3-4db2-ad81-ac8a28adbcb8" providerId="ADAL" clId="{FA664F90-A6EF-DE42-81D1-D34BF0B4B4A1}" dt="2021-05-09T18:30:20.105" v="0" actId="1076"/>
          <ac:spMkLst>
            <pc:docMk/>
            <pc:sldMk cId="2961379838" sldId="258"/>
            <ac:spMk id="16" creationId="{00000000-0000-0000-0000-000000000000}"/>
          </ac:spMkLst>
        </pc:spChg>
      </pc:sldChg>
      <pc:sldChg chg="modSp mod">
        <pc:chgData name="Zrinka Jurčević" userId="0b24b88d-47f3-4db2-ad81-ac8a28adbcb8" providerId="ADAL" clId="{FA664F90-A6EF-DE42-81D1-D34BF0B4B4A1}" dt="2021-05-09T18:31:12.956" v="1" actId="1076"/>
        <pc:sldMkLst>
          <pc:docMk/>
          <pc:sldMk cId="4149937589" sldId="270"/>
        </pc:sldMkLst>
        <pc:picChg chg="mod">
          <ac:chgData name="Zrinka Jurčević" userId="0b24b88d-47f3-4db2-ad81-ac8a28adbcb8" providerId="ADAL" clId="{FA664F90-A6EF-DE42-81D1-D34BF0B4B4A1}" dt="2021-05-09T18:31:12.956" v="1" actId="1076"/>
          <ac:picMkLst>
            <pc:docMk/>
            <pc:sldMk cId="4149937589" sldId="270"/>
            <ac:picMk id="10" creationId="{00000000-0000-0000-0000-000000000000}"/>
          </ac:picMkLst>
        </pc:picChg>
      </pc:sldChg>
      <pc:sldChg chg="modSp">
        <pc:chgData name="Zrinka Jurčević" userId="0b24b88d-47f3-4db2-ad81-ac8a28adbcb8" providerId="ADAL" clId="{FA664F90-A6EF-DE42-81D1-D34BF0B4B4A1}" dt="2021-05-09T18:31:30.633" v="2" actId="20577"/>
        <pc:sldMkLst>
          <pc:docMk/>
          <pc:sldMk cId="4000384666" sldId="275"/>
        </pc:sldMkLst>
        <pc:spChg chg="mod">
          <ac:chgData name="Zrinka Jurčević" userId="0b24b88d-47f3-4db2-ad81-ac8a28adbcb8" providerId="ADAL" clId="{FA664F90-A6EF-DE42-81D1-D34BF0B4B4A1}" dt="2021-05-09T18:31:30.633" v="2" actId="20577"/>
          <ac:spMkLst>
            <pc:docMk/>
            <pc:sldMk cId="4000384666" sldId="275"/>
            <ac:spMk id="11" creationId="{F8A2F109-702C-4544-844A-7B48614F099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7C5467-5353-7E40-AF48-67B9B4EE882D}" type="datetimeFigureOut">
              <a:rPr lang="en-HR" smtClean="0"/>
              <a:t>09.05.2021.</a:t>
            </a:fld>
            <a:endParaRPr lang="en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6B8163-4E33-3F4C-A349-CA365156D5D4}" type="slidenum">
              <a:rPr lang="en-HR" smtClean="0"/>
              <a:t>‹#›</a:t>
            </a:fld>
            <a:endParaRPr lang="en-HR"/>
          </a:p>
        </p:txBody>
      </p:sp>
    </p:spTree>
    <p:extLst>
      <p:ext uri="{BB962C8B-B14F-4D97-AF65-F5344CB8AC3E}">
        <p14:creationId xmlns:p14="http://schemas.microsoft.com/office/powerpoint/2010/main" val="2078305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6B8163-4E33-3F4C-A349-CA365156D5D4}" type="slidenum">
              <a:rPr lang="en-HR" smtClean="0"/>
              <a:t>4</a:t>
            </a:fld>
            <a:endParaRPr lang="en-HR"/>
          </a:p>
        </p:txBody>
      </p:sp>
    </p:spTree>
    <p:extLst>
      <p:ext uri="{BB962C8B-B14F-4D97-AF65-F5344CB8AC3E}">
        <p14:creationId xmlns:p14="http://schemas.microsoft.com/office/powerpoint/2010/main" val="933015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Uredite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43748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2495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2192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962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636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593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991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9430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174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6774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484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8644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9.png"/><Relationship Id="rId7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hyperlink" Target="https://www.e-sfera.hr/dodatni-digitalni-sadrzaji/cd0eca3e-fd87-459e-be25-37b6a89380e7/" TargetMode="External"/><Relationship Id="rId10" Type="http://schemas.openxmlformats.org/officeDocument/2006/relationships/image" Target="../media/image24.png"/><Relationship Id="rId4" Type="http://schemas.openxmlformats.org/officeDocument/2006/relationships/image" Target="../media/image12.png"/><Relationship Id="rId9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"/>
          <a:stretch/>
        </p:blipFill>
        <p:spPr>
          <a:xfrm>
            <a:off x="-18748" y="0"/>
            <a:ext cx="12210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86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022368" y="1223655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555" y="5436646"/>
            <a:ext cx="1864561" cy="704488"/>
          </a:xfrm>
          <a:prstGeom prst="rect">
            <a:avLst/>
          </a:prstGeom>
        </p:spPr>
      </p:pic>
      <p:pic>
        <p:nvPicPr>
          <p:cNvPr id="8" name="Google Shape;299;p24">
            <a:hlinkClick r:id="rId5"/>
            <a:extLst>
              <a:ext uri="{FF2B5EF4-FFF2-40B4-BE49-F238E27FC236}">
                <a16:creationId xmlns:a16="http://schemas.microsoft.com/office/drawing/2014/main" id="{55E966A6-59EB-634D-A08B-DA6BC33DB7A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24066" r="27775" b="26702"/>
          <a:stretch/>
        </p:blipFill>
        <p:spPr>
          <a:xfrm>
            <a:off x="7623293" y="2560050"/>
            <a:ext cx="2631877" cy="10736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B4513833-C872-D94A-A9E3-25DD112A2A55}"/>
              </a:ext>
            </a:extLst>
          </p:cNvPr>
          <p:cNvSpPr txBox="1"/>
          <p:nvPr/>
        </p:nvSpPr>
        <p:spPr>
          <a:xfrm>
            <a:off x="8063785" y="185888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C88F2C-89E8-E942-88F7-ADF8EE43FB38}"/>
              </a:ext>
            </a:extLst>
          </p:cNvPr>
          <p:cNvSpPr txBox="1"/>
          <p:nvPr/>
        </p:nvSpPr>
        <p:spPr>
          <a:xfrm>
            <a:off x="1705907" y="1089100"/>
            <a:ext cx="20608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Odaberi</a:t>
            </a:r>
            <a:r>
              <a:rPr lang="en-US" dirty="0"/>
              <a:t> </a:t>
            </a:r>
            <a:r>
              <a:rPr lang="en-US" dirty="0" err="1"/>
              <a:t>filmskog</a:t>
            </a:r>
            <a:r>
              <a:rPr lang="en-US" dirty="0"/>
              <a:t> </a:t>
            </a:r>
            <a:r>
              <a:rPr lang="en-US" dirty="0" err="1"/>
              <a:t>junaka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galerije</a:t>
            </a:r>
            <a:r>
              <a:rPr lang="en-US" dirty="0"/>
              <a:t> </a:t>
            </a:r>
            <a:r>
              <a:rPr lang="en-US" dirty="0" err="1"/>
              <a:t>slika</a:t>
            </a:r>
            <a:r>
              <a:rPr lang="en-US" dirty="0"/>
              <a:t> pa </a:t>
            </a:r>
            <a:r>
              <a:rPr lang="en-US" dirty="0" err="1"/>
              <a:t>pokušaj</a:t>
            </a:r>
            <a:r>
              <a:rPr lang="en-US" dirty="0"/>
              <a:t> </a:t>
            </a:r>
            <a:r>
              <a:rPr lang="en-US" dirty="0" err="1"/>
              <a:t>napisati</a:t>
            </a:r>
            <a:r>
              <a:rPr lang="en-US" dirty="0"/>
              <a:t> </a:t>
            </a:r>
            <a:r>
              <a:rPr lang="en-US" dirty="0" err="1"/>
              <a:t>njegov</a:t>
            </a:r>
            <a:r>
              <a:rPr lang="en-US" dirty="0"/>
              <a:t> </a:t>
            </a:r>
            <a:r>
              <a:rPr lang="en-US" dirty="0" err="1"/>
              <a:t>životopis</a:t>
            </a:r>
            <a:r>
              <a:rPr lang="en-US" dirty="0"/>
              <a:t>.</a:t>
            </a:r>
            <a:endParaRPr lang="en-H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0FE9C2-85AC-F74C-BAAF-C0322AA4BB5E}"/>
              </a:ext>
            </a:extLst>
          </p:cNvPr>
          <p:cNvSpPr txBox="1"/>
          <p:nvPr/>
        </p:nvSpPr>
        <p:spPr>
          <a:xfrm>
            <a:off x="1691809" y="2608901"/>
            <a:ext cx="18316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Poslušaj audiosažetak o životopisu </a:t>
            </a:r>
            <a:r>
              <a:rPr lang="en-US" dirty="0"/>
              <a:t>i</a:t>
            </a:r>
            <a:r>
              <a:rPr lang="en-HR" dirty="0"/>
              <a:t> ponovi najvažnije</a:t>
            </a:r>
          </a:p>
        </p:txBody>
      </p:sp>
      <p:pic>
        <p:nvPicPr>
          <p:cNvPr id="16" name="Picture 15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F7A68610-48A7-B84E-9AEC-68D3FA6943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95" y="1205186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8" name="Picture 17" descr="Icon&#10;&#10;Description automatically generated with low confidence">
            <a:extLst>
              <a:ext uri="{FF2B5EF4-FFF2-40B4-BE49-F238E27FC236}">
                <a16:creationId xmlns:a16="http://schemas.microsoft.com/office/drawing/2014/main" id="{45B7A09B-FA6E-ED45-AC42-C1E5DA61F1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45" y="2591002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" name="Picture 19" descr="Icon&#10;&#10;Description automatically generated">
            <a:extLst>
              <a:ext uri="{FF2B5EF4-FFF2-40B4-BE49-F238E27FC236}">
                <a16:creationId xmlns:a16="http://schemas.microsoft.com/office/drawing/2014/main" id="{45E6226C-AA09-9444-A751-67DBE8B5E3E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45" y="3987707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92961D74-877A-9749-86CC-BD775F9623D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29" y="1203341"/>
            <a:ext cx="992337" cy="128019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4" name="Picture 23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C383D2B5-27B6-2742-98C7-95AA7E76A4B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29" y="2591003"/>
            <a:ext cx="992337" cy="128019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83DA32A-5B68-0C4D-9218-79B719ACF848}"/>
              </a:ext>
            </a:extLst>
          </p:cNvPr>
          <p:cNvSpPr txBox="1"/>
          <p:nvPr/>
        </p:nvSpPr>
        <p:spPr>
          <a:xfrm>
            <a:off x="1742379" y="3987707"/>
            <a:ext cx="17811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Prisjeti se korisnih savjeta za pisanje životopisa.</a:t>
            </a:r>
            <a:endParaRPr lang="en-HR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650F81-6E59-0E45-8BDA-37C498C27D63}"/>
              </a:ext>
            </a:extLst>
          </p:cNvPr>
          <p:cNvSpPr txBox="1"/>
          <p:nvPr/>
        </p:nvSpPr>
        <p:spPr>
          <a:xfrm>
            <a:off x="5181600" y="1203341"/>
            <a:ext cx="17455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</a:t>
            </a:r>
            <a:r>
              <a:rPr lang="en-HR" dirty="0"/>
              <a:t>ripremi životopis za odabrani posao s </a:t>
            </a:r>
            <a:r>
              <a:rPr lang="en-HR" i="1" dirty="0"/>
              <a:t>Burze rada</a:t>
            </a:r>
            <a:r>
              <a:rPr lang="en-HR" dirty="0"/>
              <a:t>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1CC2140-8D6F-E74C-9C72-8DD658767956}"/>
              </a:ext>
            </a:extLst>
          </p:cNvPr>
          <p:cNvSpPr txBox="1"/>
          <p:nvPr/>
        </p:nvSpPr>
        <p:spPr>
          <a:xfrm>
            <a:off x="5181600" y="2556413"/>
            <a:ext cx="1672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Vrednuj znanje s pomoću Wizer.me listića.</a:t>
            </a:r>
          </a:p>
        </p:txBody>
      </p:sp>
    </p:spTree>
    <p:extLst>
      <p:ext uri="{BB962C8B-B14F-4D97-AF65-F5344CB8AC3E}">
        <p14:creationId xmlns:p14="http://schemas.microsoft.com/office/powerpoint/2010/main" val="2763696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Sponsor — UIC Summer Institute on Sustainability and Energ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3" r="16995" b="-1"/>
          <a:stretch/>
        </p:blipFill>
        <p:spPr bwMode="auto">
          <a:xfrm>
            <a:off x="6103088" y="0"/>
            <a:ext cx="6088912" cy="587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2666193" y="-2659105"/>
            <a:ext cx="6873789" cy="12192000"/>
          </a:xfrm>
          <a:prstGeom prst="rect">
            <a:avLst/>
          </a:prstGeom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22" y="3318560"/>
            <a:ext cx="2736906" cy="270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Orange Circle Logo - Free image on Pixabay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918" y="4444039"/>
            <a:ext cx="750775" cy="74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niOkvir 12"/>
          <p:cNvSpPr txBox="1"/>
          <p:nvPr/>
        </p:nvSpPr>
        <p:spPr>
          <a:xfrm>
            <a:off x="8278019" y="3313393"/>
            <a:ext cx="2913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udžbenik hrvatskoga jezika u osmome razredu osnovne škole</a:t>
            </a:r>
          </a:p>
        </p:txBody>
      </p:sp>
      <p:pic>
        <p:nvPicPr>
          <p:cNvPr id="14" name="Picture 8" descr="e-sfera.hr ‐ platforma udžbenika Školske knjige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4" b="28909"/>
          <a:stretch/>
        </p:blipFill>
        <p:spPr bwMode="auto">
          <a:xfrm>
            <a:off x="8569119" y="5568994"/>
            <a:ext cx="2489706" cy="53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lika 14"/>
          <p:cNvPicPr>
            <a:picLocks noChangeAspect="1"/>
          </p:cNvPicPr>
          <p:nvPr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124" y="2587714"/>
            <a:ext cx="2088115" cy="788954"/>
          </a:xfrm>
          <a:prstGeom prst="rect">
            <a:avLst/>
          </a:prstGeom>
        </p:spPr>
      </p:pic>
      <p:pic>
        <p:nvPicPr>
          <p:cNvPr id="1026" name="Picture 2" descr="Cuadrilla Images, Stock Photos &amp; Vectors | Shutterstoc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953" y="835842"/>
            <a:ext cx="4764604" cy="342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0131">
            <a:off x="2412738" y="645836"/>
            <a:ext cx="3606334" cy="356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502" y="3898168"/>
            <a:ext cx="1105121" cy="109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kstniOkvir 15"/>
          <p:cNvSpPr txBox="1"/>
          <p:nvPr/>
        </p:nvSpPr>
        <p:spPr>
          <a:xfrm>
            <a:off x="7938717" y="1429136"/>
            <a:ext cx="3541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Životopis</a:t>
            </a:r>
          </a:p>
        </p:txBody>
      </p:sp>
    </p:spTree>
    <p:extLst>
      <p:ext uri="{BB962C8B-B14F-4D97-AF65-F5344CB8AC3E}">
        <p14:creationId xmlns:p14="http://schemas.microsoft.com/office/powerpoint/2010/main" val="2961379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317827" y="908054"/>
            <a:ext cx="4832376" cy="4772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817" y="5206980"/>
            <a:ext cx="1864561" cy="704488"/>
          </a:xfrm>
          <a:prstGeom prst="rect">
            <a:avLst/>
          </a:prstGeom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58B5B528-7EC9-D347-9C3A-C92F416B13F6}"/>
              </a:ext>
            </a:extLst>
          </p:cNvPr>
          <p:cNvSpPr txBox="1"/>
          <p:nvPr/>
        </p:nvSpPr>
        <p:spPr>
          <a:xfrm>
            <a:off x="8965515" y="1287527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POVEŽI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FF2125-00A0-A746-934B-C325898D20D1}"/>
              </a:ext>
            </a:extLst>
          </p:cNvPr>
          <p:cNvSpPr txBox="1"/>
          <p:nvPr/>
        </p:nvSpPr>
        <p:spPr>
          <a:xfrm>
            <a:off x="8190101" y="2735864"/>
            <a:ext cx="30070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HR" sz="2800" dirty="0"/>
          </a:p>
        </p:txBody>
      </p:sp>
      <p:pic>
        <p:nvPicPr>
          <p:cNvPr id="11" name="Picture 10" descr="Timeline&#10;&#10;Description automatically generated">
            <a:extLst>
              <a:ext uri="{FF2B5EF4-FFF2-40B4-BE49-F238E27FC236}">
                <a16:creationId xmlns:a16="http://schemas.microsoft.com/office/drawing/2014/main" id="{952EE6D2-59AB-7E46-A84B-43B6CACE2F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27791">
            <a:off x="1180025" y="443888"/>
            <a:ext cx="4311769" cy="591146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24E96F1-103B-4148-A4DA-83371E4DC437}"/>
              </a:ext>
            </a:extLst>
          </p:cNvPr>
          <p:cNvSpPr/>
          <p:nvPr/>
        </p:nvSpPr>
        <p:spPr>
          <a:xfrm>
            <a:off x="7874706" y="2219332"/>
            <a:ext cx="363781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biografija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Koja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obilježja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biografije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biografije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čitao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/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čitala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sedmome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razredu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 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095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59EF6C02-C1DC-494B-9031-806CE11D8B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005" y="1035698"/>
            <a:ext cx="6058176" cy="5056965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613716" y="1356182"/>
            <a:ext cx="4169681" cy="4118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070" y="523004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487396" y="1664867"/>
            <a:ext cx="2512468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PRIPREMI SE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7769EA-3D83-6E45-8E71-26862E8B1FC0}"/>
              </a:ext>
            </a:extLst>
          </p:cNvPr>
          <p:cNvSpPr txBox="1"/>
          <p:nvPr/>
        </p:nvSpPr>
        <p:spPr>
          <a:xfrm>
            <a:off x="8573339" y="2627828"/>
            <a:ext cx="21678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HR" sz="2800" b="1" dirty="0">
              <a:solidFill>
                <a:srgbClr val="069C4B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248B2B-3748-4B4E-801E-547CEE7F9E30}"/>
              </a:ext>
            </a:extLst>
          </p:cNvPr>
          <p:cNvSpPr txBox="1"/>
          <p:nvPr/>
        </p:nvSpPr>
        <p:spPr>
          <a:xfrm>
            <a:off x="8004924" y="2521059"/>
            <a:ext cx="34774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Pročitaj Anin životopis u udžbeniku. Zašto ga je napisala </a:t>
            </a:r>
            <a:r>
              <a:rPr lang="en-US" sz="2800" dirty="0"/>
              <a:t>i</a:t>
            </a:r>
            <a:r>
              <a:rPr lang="en-HR" sz="2800" dirty="0"/>
              <a:t> komu? </a:t>
            </a:r>
            <a:r>
              <a:rPr lang="en-US" sz="2800" dirty="0"/>
              <a:t>K</a:t>
            </a:r>
            <a:r>
              <a:rPr lang="en-HR" sz="2800" dirty="0"/>
              <a:t>akve su rečenice?</a:t>
            </a:r>
          </a:p>
        </p:txBody>
      </p:sp>
    </p:spTree>
    <p:extLst>
      <p:ext uri="{BB962C8B-B14F-4D97-AF65-F5344CB8AC3E}">
        <p14:creationId xmlns:p14="http://schemas.microsoft.com/office/powerpoint/2010/main" val="2885784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698586" y="1327973"/>
            <a:ext cx="4029377" cy="3979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69594" y="1450289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FF59D9-59B4-704C-ADCD-5B2646AB5BEE}"/>
              </a:ext>
            </a:extLst>
          </p:cNvPr>
          <p:cNvSpPr txBox="1"/>
          <p:nvPr/>
        </p:nvSpPr>
        <p:spPr>
          <a:xfrm>
            <a:off x="8926907" y="2125700"/>
            <a:ext cx="2157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0B050"/>
                </a:solidFill>
              </a:rPr>
              <a:t>ŽIVOTOPIS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4C31A2-7076-A84E-A665-D82F100D1BB6}"/>
              </a:ext>
            </a:extLst>
          </p:cNvPr>
          <p:cNvSpPr txBox="1"/>
          <p:nvPr/>
        </p:nvSpPr>
        <p:spPr>
          <a:xfrm>
            <a:off x="2367471" y="446453"/>
            <a:ext cx="7034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Što je životopis? Kakvim se stilom piše životopis? Je li on subjektivan ili objektivan?</a:t>
            </a:r>
          </a:p>
        </p:txBody>
      </p:sp>
      <p:pic>
        <p:nvPicPr>
          <p:cNvPr id="9" name="Picture 8" descr="A person wearing a hat&#10;&#10;Description automatically generated with low confidence">
            <a:extLst>
              <a:ext uri="{FF2B5EF4-FFF2-40B4-BE49-F238E27FC236}">
                <a16:creationId xmlns:a16="http://schemas.microsoft.com/office/drawing/2014/main" id="{CFDD0045-EBAF-E849-8B48-25AE46E241E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14"/>
          <a:stretch/>
        </p:blipFill>
        <p:spPr>
          <a:xfrm>
            <a:off x="352516" y="1902487"/>
            <a:ext cx="2536987" cy="228606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33E7B05-409A-7B44-B314-0F038AF87F31}"/>
              </a:ext>
            </a:extLst>
          </p:cNvPr>
          <p:cNvSpPr/>
          <p:nvPr/>
        </p:nvSpPr>
        <p:spPr>
          <a:xfrm>
            <a:off x="8321040" y="2586657"/>
            <a:ext cx="276385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Vrsta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teksta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kojem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daje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jasan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pregled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života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osobe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piše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en-HR" sz="28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50BE65A-D9D0-2440-8802-CDA0A8E6BA35}"/>
              </a:ext>
            </a:extLst>
          </p:cNvPr>
          <p:cNvSpPr/>
          <p:nvPr/>
        </p:nvSpPr>
        <p:spPr>
          <a:xfrm>
            <a:off x="3144807" y="2343290"/>
            <a:ext cx="41477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Piše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b="1" dirty="0" err="1">
                <a:solidFill>
                  <a:srgbClr val="00B050"/>
                </a:solidFill>
                <a:latin typeface="Calibri" panose="020F0502020204030204" pitchFamily="34" charset="0"/>
              </a:rPr>
              <a:t>administrativno</a:t>
            </a:r>
            <a:r>
              <a:rPr lang="en-US" sz="2800" b="1" dirty="0">
                <a:solidFill>
                  <a:srgbClr val="00B050"/>
                </a:solidFill>
                <a:latin typeface="Calibri" panose="020F0502020204030204" pitchFamily="34" charset="0"/>
              </a:rPr>
              <a:t>-</a:t>
            </a:r>
          </a:p>
          <a:p>
            <a:pPr algn="ctr"/>
            <a:r>
              <a:rPr lang="en-US" sz="2800" b="1" dirty="0">
                <a:solidFill>
                  <a:srgbClr val="00B050"/>
                </a:solidFill>
                <a:latin typeface="Calibri" panose="020F0502020204030204" pitchFamily="34" charset="0"/>
              </a:rPr>
              <a:t>-</a:t>
            </a:r>
            <a:r>
              <a:rPr lang="en-US" sz="2800" b="1" dirty="0" err="1">
                <a:solidFill>
                  <a:srgbClr val="00B050"/>
                </a:solidFill>
                <a:latin typeface="Calibri" panose="020F0502020204030204" pitchFamily="34" charset="0"/>
              </a:rPr>
              <a:t>poslovnim</a:t>
            </a:r>
            <a:r>
              <a:rPr lang="en-US" sz="2800" b="1" dirty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stilom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: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jasno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sažeto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strukturirano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objektivno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pregledno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en-HR" sz="2800" dirty="0"/>
          </a:p>
        </p:txBody>
      </p:sp>
    </p:spTree>
    <p:extLst>
      <p:ext uri="{BB962C8B-B14F-4D97-AF65-F5344CB8AC3E}">
        <p14:creationId xmlns:p14="http://schemas.microsoft.com/office/powerpoint/2010/main" val="241585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977846" y="1723831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160948" y="1787725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91ED31-80D4-684D-9CA9-C65913BDE80A}"/>
              </a:ext>
            </a:extLst>
          </p:cNvPr>
          <p:cNvSpPr txBox="1"/>
          <p:nvPr/>
        </p:nvSpPr>
        <p:spPr>
          <a:xfrm>
            <a:off x="8850922" y="3011198"/>
            <a:ext cx="21092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0B050"/>
                </a:solidFill>
              </a:rPr>
              <a:t>KATEGORIJE ŽIVOTOPISA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F1DBF1-4882-4049-A967-EBDD238D6B6B}"/>
              </a:ext>
            </a:extLst>
          </p:cNvPr>
          <p:cNvSpPr txBox="1"/>
          <p:nvPr/>
        </p:nvSpPr>
        <p:spPr>
          <a:xfrm>
            <a:off x="2316495" y="352972"/>
            <a:ext cx="89001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/>
              <a:t>Koje</a:t>
            </a:r>
            <a:r>
              <a:rPr lang="en-US" sz="2800" dirty="0"/>
              <a:t> </a:t>
            </a:r>
            <a:r>
              <a:rPr lang="en-US" sz="2800" dirty="0" err="1"/>
              <a:t>kategorije</a:t>
            </a:r>
            <a:r>
              <a:rPr lang="en-US" sz="2800" dirty="0"/>
              <a:t> </a:t>
            </a:r>
            <a:r>
              <a:rPr lang="en-US" sz="2800" dirty="0" err="1"/>
              <a:t>sadrži</a:t>
            </a:r>
            <a:r>
              <a:rPr lang="en-US" sz="2800" dirty="0"/>
              <a:t> </a:t>
            </a:r>
            <a:r>
              <a:rPr lang="en-US" sz="2800" dirty="0" err="1"/>
              <a:t>životopis</a:t>
            </a:r>
            <a:r>
              <a:rPr lang="en-US" sz="2800" dirty="0"/>
              <a:t>? </a:t>
            </a:r>
            <a:r>
              <a:rPr lang="en-US" sz="2800" dirty="0" err="1"/>
              <a:t>Prepiši</a:t>
            </a:r>
            <a:r>
              <a:rPr lang="en-US" sz="2800" dirty="0"/>
              <a:t> </a:t>
            </a:r>
            <a:r>
              <a:rPr lang="en-US" sz="2800" dirty="0" err="1"/>
              <a:t>ih</a:t>
            </a:r>
            <a:r>
              <a:rPr lang="en-US" sz="2800" dirty="0"/>
              <a:t> u </a:t>
            </a:r>
            <a:r>
              <a:rPr lang="en-US" sz="2800" dirty="0" err="1"/>
              <a:t>bilježnicu</a:t>
            </a:r>
            <a:r>
              <a:rPr lang="en-US" sz="2800" dirty="0"/>
              <a:t> pa </a:t>
            </a:r>
            <a:r>
              <a:rPr lang="en-US" sz="2800" dirty="0" err="1"/>
              <a:t>zapiši</a:t>
            </a:r>
            <a:r>
              <a:rPr lang="en-US" sz="2800" dirty="0"/>
              <a:t> ono </a:t>
            </a:r>
            <a:r>
              <a:rPr lang="en-US" sz="2800" dirty="0" err="1"/>
              <a:t>što</a:t>
            </a:r>
            <a:r>
              <a:rPr lang="en-US" sz="2800" dirty="0"/>
              <a:t> bi se </a:t>
            </a:r>
            <a:r>
              <a:rPr lang="en-US" sz="2800" dirty="0" err="1"/>
              <a:t>odnosilo</a:t>
            </a:r>
            <a:r>
              <a:rPr lang="en-US" sz="2800" dirty="0"/>
              <a:t> </a:t>
            </a:r>
            <a:r>
              <a:rPr lang="en-US" sz="2800" dirty="0" err="1"/>
              <a:t>na</a:t>
            </a:r>
            <a:r>
              <a:rPr lang="en-US" sz="2800" dirty="0"/>
              <a:t> </a:t>
            </a:r>
            <a:r>
              <a:rPr lang="en-US" sz="2800" dirty="0" err="1"/>
              <a:t>tebe</a:t>
            </a:r>
            <a:r>
              <a:rPr lang="en-US" sz="2800" dirty="0"/>
              <a:t>. </a:t>
            </a:r>
            <a:endParaRPr lang="en-HR" sz="2800" dirty="0"/>
          </a:p>
        </p:txBody>
      </p:sp>
      <p:pic>
        <p:nvPicPr>
          <p:cNvPr id="9" name="Google Shape;236;p21" descr="Arrow, circle, circled, direcrion, left icon">
            <a:extLst>
              <a:ext uri="{FF2B5EF4-FFF2-40B4-BE49-F238E27FC236}">
                <a16:creationId xmlns:a16="http://schemas.microsoft.com/office/drawing/2014/main" id="{3C59E8F3-9C1F-9B4D-9979-307F2E68F685}"/>
              </a:ext>
            </a:extLst>
          </p:cNvPr>
          <p:cNvPicPr preferRelativeResize="0"/>
          <p:nvPr/>
        </p:nvPicPr>
        <p:blipFill rotWithShape="1">
          <a:blip r:embed="rId5">
            <a:alphaModFix/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/>
        </p:blipFill>
        <p:spPr>
          <a:xfrm flipH="1">
            <a:off x="429218" y="1617403"/>
            <a:ext cx="618144" cy="618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36;p21" descr="Arrow, circle, circled, direcrion, left icon">
            <a:extLst>
              <a:ext uri="{FF2B5EF4-FFF2-40B4-BE49-F238E27FC236}">
                <a16:creationId xmlns:a16="http://schemas.microsoft.com/office/drawing/2014/main" id="{1B56AB12-7F91-134B-B0CC-22706F752D0E}"/>
              </a:ext>
            </a:extLst>
          </p:cNvPr>
          <p:cNvPicPr preferRelativeResize="0"/>
          <p:nvPr/>
        </p:nvPicPr>
        <p:blipFill rotWithShape="1">
          <a:blip r:embed="rId5">
            <a:alphaModFix/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/>
        </p:blipFill>
        <p:spPr>
          <a:xfrm flipH="1">
            <a:off x="424946" y="2571412"/>
            <a:ext cx="618144" cy="618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236;p21" descr="Arrow, circle, circled, direcrion, left icon">
            <a:extLst>
              <a:ext uri="{FF2B5EF4-FFF2-40B4-BE49-F238E27FC236}">
                <a16:creationId xmlns:a16="http://schemas.microsoft.com/office/drawing/2014/main" id="{484E87DD-C2A4-4848-861D-501D652E6811}"/>
              </a:ext>
            </a:extLst>
          </p:cNvPr>
          <p:cNvPicPr preferRelativeResize="0"/>
          <p:nvPr/>
        </p:nvPicPr>
        <p:blipFill rotWithShape="1">
          <a:blip r:embed="rId5">
            <a:alphaModFix/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/>
        </p:blipFill>
        <p:spPr>
          <a:xfrm flipH="1">
            <a:off x="424946" y="3441451"/>
            <a:ext cx="618144" cy="618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236;p21" descr="Arrow, circle, circled, direcrion, left icon">
            <a:extLst>
              <a:ext uri="{FF2B5EF4-FFF2-40B4-BE49-F238E27FC236}">
                <a16:creationId xmlns:a16="http://schemas.microsoft.com/office/drawing/2014/main" id="{DBCC51CD-9EF3-8948-AEE7-52F2AB170858}"/>
              </a:ext>
            </a:extLst>
          </p:cNvPr>
          <p:cNvPicPr preferRelativeResize="0"/>
          <p:nvPr/>
        </p:nvPicPr>
        <p:blipFill rotWithShape="1">
          <a:blip r:embed="rId5">
            <a:alphaModFix/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/>
        </p:blipFill>
        <p:spPr>
          <a:xfrm flipH="1">
            <a:off x="424946" y="4547490"/>
            <a:ext cx="618144" cy="61814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96AF974-3DA2-2C4A-9416-960BFC414295}"/>
              </a:ext>
            </a:extLst>
          </p:cNvPr>
          <p:cNvSpPr txBox="1"/>
          <p:nvPr/>
        </p:nvSpPr>
        <p:spPr>
          <a:xfrm>
            <a:off x="1402080" y="1649643"/>
            <a:ext cx="28885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0B050"/>
                </a:solidFill>
              </a:rPr>
              <a:t>OSOBNI PODATCI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790EDD-88ED-C344-A35A-11604AFD1955}"/>
              </a:ext>
            </a:extLst>
          </p:cNvPr>
          <p:cNvSpPr txBox="1"/>
          <p:nvPr/>
        </p:nvSpPr>
        <p:spPr>
          <a:xfrm>
            <a:off x="1394392" y="2618874"/>
            <a:ext cx="2614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0B050"/>
                </a:solidFill>
              </a:rPr>
              <a:t>OBRAZOVANJE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8CF748-DE2F-4141-920C-05F6F9889076}"/>
              </a:ext>
            </a:extLst>
          </p:cNvPr>
          <p:cNvSpPr txBox="1"/>
          <p:nvPr/>
        </p:nvSpPr>
        <p:spPr>
          <a:xfrm>
            <a:off x="1394392" y="3513419"/>
            <a:ext cx="2094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0B050"/>
                </a:solidFill>
              </a:rPr>
              <a:t>AKTIVNOSTI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728993-34AD-544B-8E93-2E24BD649D9D}"/>
              </a:ext>
            </a:extLst>
          </p:cNvPr>
          <p:cNvSpPr txBox="1"/>
          <p:nvPr/>
        </p:nvSpPr>
        <p:spPr>
          <a:xfrm>
            <a:off x="1402080" y="4632573"/>
            <a:ext cx="21992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0B050"/>
                </a:solidFill>
              </a:rPr>
              <a:t>VJEŠTINE</a:t>
            </a:r>
          </a:p>
        </p:txBody>
      </p:sp>
      <p:pic>
        <p:nvPicPr>
          <p:cNvPr id="18" name="Picture 17" descr="A person wearing a hat&#10;&#10;Description automatically generated with low confidence">
            <a:extLst>
              <a:ext uri="{FF2B5EF4-FFF2-40B4-BE49-F238E27FC236}">
                <a16:creationId xmlns:a16="http://schemas.microsoft.com/office/drawing/2014/main" id="{6B0F80AC-E7B4-4749-B7EB-49DDD9E5995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8" b="-4798"/>
          <a:stretch/>
        </p:blipFill>
        <p:spPr>
          <a:xfrm>
            <a:off x="4542996" y="1707646"/>
            <a:ext cx="1866900" cy="1752600"/>
          </a:xfrm>
          <a:prstGeom prst="rect">
            <a:avLst/>
          </a:prstGeom>
        </p:spPr>
      </p:pic>
      <p:pic>
        <p:nvPicPr>
          <p:cNvPr id="20" name="Picture 19" descr="A picture containing person, young, posing&#10;&#10;Description automatically generated">
            <a:extLst>
              <a:ext uri="{FF2B5EF4-FFF2-40B4-BE49-F238E27FC236}">
                <a16:creationId xmlns:a16="http://schemas.microsoft.com/office/drawing/2014/main" id="{B7E07D71-CF63-6F44-B9B0-1FF4BF77CA0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0" b="-3500"/>
          <a:stretch/>
        </p:blipFill>
        <p:spPr>
          <a:xfrm>
            <a:off x="3888946" y="4137451"/>
            <a:ext cx="1587500" cy="196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46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386358" y="1431750"/>
            <a:ext cx="4545542" cy="448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088" y="5326727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853613" y="1405482"/>
            <a:ext cx="225643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 VIŠE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DA1348B-61ED-D649-BDD8-3A6FC87B434B}"/>
              </a:ext>
            </a:extLst>
          </p:cNvPr>
          <p:cNvSpPr txBox="1"/>
          <p:nvPr/>
        </p:nvSpPr>
        <p:spPr>
          <a:xfrm>
            <a:off x="8398368" y="2116755"/>
            <a:ext cx="25215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0B050"/>
                </a:solidFill>
              </a:rPr>
              <a:t>MOTIVACIJSKO PISMO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BF9758-9586-B246-825B-D4DAD18478CF}"/>
              </a:ext>
            </a:extLst>
          </p:cNvPr>
          <p:cNvSpPr txBox="1"/>
          <p:nvPr/>
        </p:nvSpPr>
        <p:spPr>
          <a:xfrm>
            <a:off x="2193914" y="404292"/>
            <a:ext cx="69738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Pročitaj Anino motivacijsko pismo </a:t>
            </a:r>
            <a:r>
              <a:rPr lang="en-US" sz="2800" dirty="0" err="1"/>
              <a:t>te</a:t>
            </a:r>
            <a:r>
              <a:rPr lang="en-US" sz="2800" dirty="0"/>
              <a:t> </a:t>
            </a:r>
            <a:r>
              <a:rPr lang="en-US" sz="2800" dirty="0" err="1"/>
              <a:t>razmisli</a:t>
            </a:r>
            <a:r>
              <a:rPr lang="en-US" sz="2800" dirty="0"/>
              <a:t> o </a:t>
            </a:r>
            <a:r>
              <a:rPr lang="en-US" sz="2800" dirty="0" err="1"/>
              <a:t>važnosti</a:t>
            </a:r>
            <a:r>
              <a:rPr lang="en-US" sz="2800" dirty="0"/>
              <a:t> </a:t>
            </a:r>
            <a:r>
              <a:rPr lang="en-US" sz="2800" dirty="0" err="1"/>
              <a:t>pisanja</a:t>
            </a:r>
            <a:r>
              <a:rPr lang="en-US" sz="2800" dirty="0"/>
              <a:t>  </a:t>
            </a:r>
            <a:r>
              <a:rPr lang="en-US" sz="2800" dirty="0" err="1"/>
              <a:t>pisma</a:t>
            </a:r>
            <a:r>
              <a:rPr lang="en-US" sz="2800" dirty="0"/>
              <a:t>.</a:t>
            </a:r>
            <a:endParaRPr lang="en-HR" sz="2800" dirty="0"/>
          </a:p>
        </p:txBody>
      </p:sp>
      <p:pic>
        <p:nvPicPr>
          <p:cNvPr id="9" name="Picture 8" descr="Text, letter&#10;&#10;Description automatically generated">
            <a:extLst>
              <a:ext uri="{FF2B5EF4-FFF2-40B4-BE49-F238E27FC236}">
                <a16:creationId xmlns:a16="http://schemas.microsoft.com/office/drawing/2014/main" id="{43845126-1FEA-DF48-8CE4-BC1FD1F97E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70" y="1725686"/>
            <a:ext cx="5820472" cy="3764915"/>
          </a:xfrm>
          <a:prstGeom prst="rect">
            <a:avLst/>
          </a:prstGeom>
        </p:spPr>
      </p:pic>
      <p:pic>
        <p:nvPicPr>
          <p:cNvPr id="12" name="Picture 11" descr="A picture containing text, wall, person, clothing&#10;&#10;Description automatically generated">
            <a:extLst>
              <a:ext uri="{FF2B5EF4-FFF2-40B4-BE49-F238E27FC236}">
                <a16:creationId xmlns:a16="http://schemas.microsoft.com/office/drawing/2014/main" id="{24C32442-EE5F-6241-BD15-8E1936C2E15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672" y="1716045"/>
            <a:ext cx="1067054" cy="9900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B1E5B82-5886-684E-8C83-DB49FA1DD5A1}"/>
              </a:ext>
            </a:extLst>
          </p:cNvPr>
          <p:cNvSpPr txBox="1"/>
          <p:nvPr/>
        </p:nvSpPr>
        <p:spPr>
          <a:xfrm>
            <a:off x="7977968" y="2966404"/>
            <a:ext cx="33623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Opisuju se posebne vještine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HR" sz="2800" dirty="0"/>
              <a:t>iskustva kako bi osoba bila prihvaćena kao pravi kandidat.</a:t>
            </a:r>
          </a:p>
        </p:txBody>
      </p:sp>
    </p:spTree>
    <p:extLst>
      <p:ext uri="{BB962C8B-B14F-4D97-AF65-F5344CB8AC3E}">
        <p14:creationId xmlns:p14="http://schemas.microsoft.com/office/powerpoint/2010/main" val="414993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717694" y="1107267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065" y="543664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2A7E2F6E-0D5F-2F4E-870D-621BA9FC31F2}"/>
              </a:ext>
            </a:extLst>
          </p:cNvPr>
          <p:cNvSpPr txBox="1"/>
          <p:nvPr/>
        </p:nvSpPr>
        <p:spPr>
          <a:xfrm>
            <a:off x="7652875" y="1814261"/>
            <a:ext cx="379649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TOČNO PIŠI I GOVORI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DF03430-93A3-DA4F-9218-06A5A4DF8A81}"/>
              </a:ext>
            </a:extLst>
          </p:cNvPr>
          <p:cNvSpPr txBox="1"/>
          <p:nvPr/>
        </p:nvSpPr>
        <p:spPr>
          <a:xfrm>
            <a:off x="8466035" y="2631814"/>
            <a:ext cx="21701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GRAMATIKA I PRAVOPIS</a:t>
            </a:r>
          </a:p>
        </p:txBody>
      </p:sp>
      <p:pic>
        <p:nvPicPr>
          <p:cNvPr id="4" name="Picture 3" descr="A person wearing a hat&#10;&#10;Description automatically generated with low confidence">
            <a:extLst>
              <a:ext uri="{FF2B5EF4-FFF2-40B4-BE49-F238E27FC236}">
                <a16:creationId xmlns:a16="http://schemas.microsoft.com/office/drawing/2014/main" id="{B9BF50DC-A7FA-C44F-9A9C-FDA5CF93A1D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5" t="4028" r="945" b="-4028"/>
          <a:stretch/>
        </p:blipFill>
        <p:spPr>
          <a:xfrm>
            <a:off x="139723" y="2141836"/>
            <a:ext cx="2579370" cy="242144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24B8F1A-5418-F748-BB13-F1736C6C2FCE}"/>
              </a:ext>
            </a:extLst>
          </p:cNvPr>
          <p:cNvSpPr txBox="1"/>
          <p:nvPr/>
        </p:nvSpPr>
        <p:spPr>
          <a:xfrm>
            <a:off x="2255520" y="607738"/>
            <a:ext cx="7424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Jesu li gramatička </a:t>
            </a:r>
            <a:r>
              <a:rPr lang="en-US" sz="2800" dirty="0" err="1"/>
              <a:t>i</a:t>
            </a:r>
            <a:r>
              <a:rPr lang="en-HR" sz="2800" dirty="0"/>
              <a:t> pravopisna točnost važni za </a:t>
            </a:r>
            <a:r>
              <a:rPr lang="hr-HR" sz="2800" dirty="0"/>
              <a:t>životopis?</a:t>
            </a:r>
            <a:endParaRPr lang="en-HR" sz="28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A2F109-702C-4544-844A-7B48614F0991}"/>
              </a:ext>
            </a:extLst>
          </p:cNvPr>
          <p:cNvSpPr/>
          <p:nvPr/>
        </p:nvSpPr>
        <p:spPr>
          <a:xfrm>
            <a:off x="3028629" y="2526038"/>
            <a:ext cx="443368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Kad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pišeš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životopis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osobito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važno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sz="2800" dirty="0" err="1">
                <a:solidFill>
                  <a:srgbClr val="C00000"/>
                </a:solidFill>
                <a:latin typeface="Calibri" panose="020F0502020204030204" pitchFamily="34" charset="0"/>
              </a:rPr>
              <a:t>provjeriti</a:t>
            </a:r>
            <a:r>
              <a:rPr lang="en-US" sz="2800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C00000"/>
                </a:solidFill>
                <a:latin typeface="Calibri" panose="020F0502020204030204" pitchFamily="34" charset="0"/>
              </a:rPr>
              <a:t>pravopisnu</a:t>
            </a:r>
            <a:r>
              <a:rPr lang="en-US" sz="2800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C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C00000"/>
                </a:solidFill>
                <a:latin typeface="Calibri" panose="020F0502020204030204" pitchFamily="34" charset="0"/>
              </a:rPr>
              <a:t>gramatičku</a:t>
            </a:r>
            <a:r>
              <a:rPr lang="en-US" sz="2800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C00000"/>
                </a:solidFill>
                <a:latin typeface="Calibri" panose="020F0502020204030204" pitchFamily="34" charset="0"/>
              </a:rPr>
              <a:t>točnost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jer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trebaš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pokazati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najboljem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svijetu</a:t>
            </a:r>
            <a:r>
              <a:rPr lang="en-US" sz="280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</p:spTree>
    <p:extLst>
      <p:ext uri="{BB962C8B-B14F-4D97-AF65-F5344CB8AC3E}">
        <p14:creationId xmlns:p14="http://schemas.microsoft.com/office/powerpoint/2010/main" val="400038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picture containing person, young, posing&#10;&#10;Description automatically generated">
            <a:extLst>
              <a:ext uri="{FF2B5EF4-FFF2-40B4-BE49-F238E27FC236}">
                <a16:creationId xmlns:a16="http://schemas.microsoft.com/office/drawing/2014/main" id="{A2264256-96EA-2142-94AC-8E774E261B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90"/>
          <a:stretch/>
        </p:blipFill>
        <p:spPr>
          <a:xfrm>
            <a:off x="355655" y="1505634"/>
            <a:ext cx="2329072" cy="2700605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298468" y="1694726"/>
            <a:ext cx="3277845" cy="3237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065" y="543664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D9DEA48B-E4D8-964A-947E-16143522C4DA}"/>
              </a:ext>
            </a:extLst>
          </p:cNvPr>
          <p:cNvSpPr txBox="1"/>
          <p:nvPr/>
        </p:nvSpPr>
        <p:spPr>
          <a:xfrm>
            <a:off x="8638913" y="2767786"/>
            <a:ext cx="2634745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UVJEŽBAVANJE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01ECA1-B6DD-DD45-9B61-170C060C3B7A}"/>
              </a:ext>
            </a:extLst>
          </p:cNvPr>
          <p:cNvSpPr/>
          <p:nvPr/>
        </p:nvSpPr>
        <p:spPr>
          <a:xfrm>
            <a:off x="2373699" y="1801364"/>
            <a:ext cx="569439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          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Razmisli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svojem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budućem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zanimanju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srednjoj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školi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želiš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upisati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Uputi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srednjoj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školi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želiš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upisati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životopis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motivacijsko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pismo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kojem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ćeš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objasniti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zbog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čega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želiš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učenik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baš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škole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Životopis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motivacijsko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pismo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napiši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računalu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79B4E4-6E26-414C-9D6F-96C7DD9EC9F6}"/>
              </a:ext>
            </a:extLst>
          </p:cNvPr>
          <p:cNvSpPr txBox="1"/>
          <p:nvPr/>
        </p:nvSpPr>
        <p:spPr>
          <a:xfrm>
            <a:off x="2901696" y="517848"/>
            <a:ext cx="55998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070C0"/>
                </a:solidFill>
              </a:rPr>
              <a:t>ŽIVOTOPIS I MOTIVACIJSKO PISMO</a:t>
            </a:r>
          </a:p>
        </p:txBody>
      </p:sp>
    </p:spTree>
    <p:extLst>
      <p:ext uri="{BB962C8B-B14F-4D97-AF65-F5344CB8AC3E}">
        <p14:creationId xmlns:p14="http://schemas.microsoft.com/office/powerpoint/2010/main" val="1379680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295</Words>
  <Application>Microsoft Macintosh PowerPoint</Application>
  <PresentationFormat>Widescreen</PresentationFormat>
  <Paragraphs>37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Impact</vt:lpstr>
      <vt:lpstr>Segoe UI Black</vt:lpstr>
      <vt:lpstr>Tema sustava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Anita Šojat</dc:creator>
  <cp:lastModifiedBy>Zrinka Jurčević</cp:lastModifiedBy>
  <cp:revision>3</cp:revision>
  <dcterms:created xsi:type="dcterms:W3CDTF">2021-03-09T17:51:49Z</dcterms:created>
  <dcterms:modified xsi:type="dcterms:W3CDTF">2021-05-09T18:31:43Z</dcterms:modified>
</cp:coreProperties>
</file>